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3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78" r:id="rId6"/>
    <p:sldId id="273" r:id="rId7"/>
    <p:sldId id="274" r:id="rId8"/>
    <p:sldId id="266" r:id="rId9"/>
    <p:sldId id="269" r:id="rId10"/>
    <p:sldId id="270" r:id="rId11"/>
    <p:sldId id="267" r:id="rId12"/>
    <p:sldId id="277" r:id="rId13"/>
    <p:sldId id="281" r:id="rId14"/>
    <p:sldId id="282" r:id="rId15"/>
    <p:sldId id="279" r:id="rId16"/>
  </p:sldIdLst>
  <p:sldSz cx="9906000" cy="6858000" type="A4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416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7692-2C7E-4CE6-9699-83B8555828AC}" type="datetimeFigureOut">
              <a:rPr lang="pl-PL" smtClean="0"/>
              <a:pPr/>
              <a:t>17.07.2019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4905-9E48-430F-9549-F53D127C5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4905-9E48-430F-9549-F53D127C562A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B256E821-EAC0-48B6-AADB-469A4889FBB9}" type="datetime">
              <a:rPr lang="pl-PL" sz="894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>
                <a:lnSpc>
                  <a:spcPct val="100000"/>
                </a:lnSpc>
              </a:pPr>
              <a:t>17.07.2019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19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5FEAA939-59D2-45B5-B8C2-B10A1FADBC78}" type="slidenum">
              <a:rPr lang="pl-PL" sz="2275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667837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B256E821-EAC0-48B6-AADB-469A4889FBB9}" type="datetime">
              <a:rPr lang="pl-PL" sz="894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>
                <a:lnSpc>
                  <a:spcPct val="100000"/>
                </a:lnSpc>
              </a:pPr>
              <a:t>17.07.2019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19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5FEAA939-59D2-45B5-B8C2-B10A1FADBC78}" type="slidenum">
              <a:rPr lang="pl-PL" sz="2275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168841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B256E821-EAC0-48B6-AADB-469A4889FBB9}" type="datetime">
              <a:rPr lang="pl-PL" sz="894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>
                <a:lnSpc>
                  <a:spcPct val="100000"/>
                </a:lnSpc>
              </a:pPr>
              <a:t>17.07.2019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19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5FEAA939-59D2-45B5-B8C2-B10A1FADBC78}" type="slidenum">
              <a:rPr lang="pl-PL" sz="2275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08859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38341" y="1447920"/>
            <a:ext cx="7170638" cy="3329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6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l-PL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5847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B256E821-EAC0-48B6-AADB-469A4889FBB9}" type="datetime">
              <a:rPr lang="pl-PL" sz="894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>
                <a:lnSpc>
                  <a:spcPct val="100000"/>
                </a:lnSpc>
              </a:pPr>
              <a:t>17.07.2019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19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5FEAA939-59D2-45B5-B8C2-B10A1FADBC78}" type="slidenum">
              <a:rPr lang="pl-PL" sz="2275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36214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B256E821-EAC0-48B6-AADB-469A4889FBB9}" type="datetime">
              <a:rPr lang="pl-PL" sz="894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>
                <a:lnSpc>
                  <a:spcPct val="100000"/>
                </a:lnSpc>
              </a:pPr>
              <a:t>17.07.2019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19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5FEAA939-59D2-45B5-B8C2-B10A1FADBC78}" type="slidenum">
              <a:rPr lang="pl-PL" sz="2275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89240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B256E821-EAC0-48B6-AADB-469A4889FBB9}" type="datetime">
              <a:rPr lang="pl-PL" sz="894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>
                <a:lnSpc>
                  <a:spcPct val="100000"/>
                </a:lnSpc>
              </a:pPr>
              <a:t>17.07.2019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19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5FEAA939-59D2-45B5-B8C2-B10A1FADBC78}" type="slidenum">
              <a:rPr lang="pl-PL" sz="2275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18286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B256E821-EAC0-48B6-AADB-469A4889FBB9}" type="datetime">
              <a:rPr lang="pl-PL" sz="894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>
                <a:lnSpc>
                  <a:spcPct val="100000"/>
                </a:lnSpc>
              </a:pPr>
              <a:t>17.07.2019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19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5FEAA939-59D2-45B5-B8C2-B10A1FADBC78}" type="slidenum">
              <a:rPr lang="pl-PL" sz="2275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37536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B256E821-EAC0-48B6-AADB-469A4889FBB9}" type="datetime">
              <a:rPr lang="pl-PL" sz="894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>
                <a:lnSpc>
                  <a:spcPct val="100000"/>
                </a:lnSpc>
              </a:pPr>
              <a:t>17.07.2019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19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5FEAA939-59D2-45B5-B8C2-B10A1FADBC78}" type="slidenum">
              <a:rPr lang="pl-PL" sz="2275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36641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B256E821-EAC0-48B6-AADB-469A4889FBB9}" type="datetime">
              <a:rPr lang="pl-PL" sz="894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>
                <a:lnSpc>
                  <a:spcPct val="100000"/>
                </a:lnSpc>
              </a:pPr>
              <a:t>17.07.2019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19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5FEAA939-59D2-45B5-B8C2-B10A1FADBC78}" type="slidenum">
              <a:rPr lang="pl-PL" sz="2275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30114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B256E821-EAC0-48B6-AADB-469A4889FBB9}" type="datetime">
              <a:rPr lang="pl-PL" sz="894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>
                <a:lnSpc>
                  <a:spcPct val="100000"/>
                </a:lnSpc>
              </a:pPr>
              <a:t>17.07.2019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19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5FEAA939-59D2-45B5-B8C2-B10A1FADBC78}" type="slidenum">
              <a:rPr lang="pl-PL" sz="2275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06623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B256E821-EAC0-48B6-AADB-469A4889FBB9}" type="datetime">
              <a:rPr lang="pl-PL" sz="894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>
                <a:lnSpc>
                  <a:spcPct val="100000"/>
                </a:lnSpc>
              </a:pPr>
              <a:t>17.07.2019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sz="19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5FEAA939-59D2-45B5-B8C2-B10A1FADBC78}" type="slidenum">
              <a:rPr lang="pl-PL" sz="2275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23737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2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494FDFE-430A-499C-83E0-86FA1D0B7B3B}" type="datetime">
              <a:rPr lang="pl-PL" sz="894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>
                <a:lnSpc>
                  <a:spcPct val="100000"/>
                </a:lnSpc>
              </a:pPr>
              <a:t>17.07.2019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sz="19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244D3DE9-1E7D-4822-8E33-74DC4492EFC6}" type="slidenum">
              <a:rPr lang="pl-PL" sz="2275" b="0" strike="noStrike" spc="-1" smtClean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pl-PL" sz="1138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827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>
    <p:fade/>
  </p:transition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----%20BIERNO&#346;&#262;%20ZABIJA%20-%20REAGUJ\BIERNO&#346;&#262;%20ZABIJA%20-%20REAGUJ%20-klip.mp4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Obraz 1"/>
          <p:cNvPicPr>
            <a:picLocks noChangeAspect="1"/>
          </p:cNvPicPr>
          <p:nvPr/>
        </p:nvPicPr>
        <p:blipFill>
          <a:blip r:embed="rId2" cstate="print"/>
          <a:stretch/>
        </p:blipFill>
        <p:spPr>
          <a:xfrm>
            <a:off x="7592631" y="5203765"/>
            <a:ext cx="1548000" cy="152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6" name="CustomShape 2"/>
          <p:cNvSpPr/>
          <p:nvPr/>
        </p:nvSpPr>
        <p:spPr>
          <a:xfrm>
            <a:off x="154943" y="5828377"/>
            <a:ext cx="1362572" cy="271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125" tIns="36563" rIns="73125" bIns="36563"/>
          <a:lstStyle/>
          <a:p>
            <a:pPr>
              <a:lnSpc>
                <a:spcPct val="100000"/>
              </a:lnSpc>
            </a:pPr>
            <a:r>
              <a:rPr lang="pl-PL" sz="1300" spc="-1" dirty="0">
                <a:uFill>
                  <a:solidFill>
                    <a:srgbClr val="FFFFFF"/>
                  </a:solidFill>
                </a:uFill>
                <a:latin typeface="Arial Black"/>
              </a:rPr>
              <a:t>Partner kampanii: </a:t>
            </a:r>
            <a:endParaRPr lang="pl-PL" sz="1463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Obraz 5"/>
          <p:cNvPicPr/>
          <p:nvPr/>
        </p:nvPicPr>
        <p:blipFill>
          <a:blip r:embed="rId3" cstate="print"/>
          <a:stretch/>
        </p:blipFill>
        <p:spPr>
          <a:xfrm>
            <a:off x="1273679" y="5359404"/>
            <a:ext cx="3580458" cy="120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Shape 1"/>
          <p:cNvSpPr txBox="1"/>
          <p:nvPr/>
        </p:nvSpPr>
        <p:spPr>
          <a:xfrm rot="20898805">
            <a:off x="-1396944" y="864217"/>
            <a:ext cx="12020703" cy="28855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6000" spc="-1" dirty="0" smtClean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BIERNOŚĆ </a:t>
            </a:r>
            <a:r>
              <a:rPr lang="pl-PL" sz="6000" spc="-1" dirty="0" smtClean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Z</a:t>
            </a:r>
            <a:r>
              <a:rPr lang="en-US" sz="6000" spc="-1" dirty="0" smtClean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ABIJA </a:t>
            </a:r>
            <a:endParaRPr lang="pl-PL" sz="6000" spc="-1" dirty="0" smtClean="0">
              <a:uFill>
                <a:solidFill>
                  <a:srgbClr val="FFFFFF"/>
                </a:solidFill>
              </a:u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6000" spc="-1" dirty="0" smtClean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R</a:t>
            </a:r>
            <a:r>
              <a:rPr lang="en-US" sz="6000" spc="-1" dirty="0" smtClean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EAGUJ</a:t>
            </a:r>
            <a:r>
              <a:rPr lang="pl-PL" sz="6000" spc="-1" dirty="0" smtClean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!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print"/>
          <a:srcRect t="3294" b="4644"/>
          <a:stretch/>
        </p:blipFill>
        <p:spPr>
          <a:xfrm>
            <a:off x="7622535" y="1857983"/>
            <a:ext cx="1914850" cy="190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stomShape 2"/>
          <p:cNvSpPr/>
          <p:nvPr/>
        </p:nvSpPr>
        <p:spPr>
          <a:xfrm>
            <a:off x="6124484" y="5828377"/>
            <a:ext cx="1362572" cy="271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125" tIns="36563" rIns="73125" bIns="36563"/>
          <a:lstStyle/>
          <a:p>
            <a:pPr>
              <a:lnSpc>
                <a:spcPct val="100000"/>
              </a:lnSpc>
            </a:pPr>
            <a:r>
              <a:rPr lang="pl-PL" sz="1300" spc="-1" dirty="0" smtClean="0">
                <a:uFill>
                  <a:solidFill>
                    <a:srgbClr val="FFFFFF"/>
                  </a:solidFill>
                </a:uFill>
                <a:latin typeface="Arial Black"/>
              </a:rPr>
              <a:t>Organizator kampanii</a:t>
            </a:r>
            <a:r>
              <a:rPr lang="pl-PL" sz="1300" spc="-1" dirty="0">
                <a:uFill>
                  <a:solidFill>
                    <a:srgbClr val="FFFFFF"/>
                  </a:solidFill>
                </a:uFill>
                <a:latin typeface="Arial Black"/>
              </a:rPr>
              <a:t>: </a:t>
            </a:r>
            <a:endParaRPr lang="pl-PL" sz="1463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363000" y="1612220"/>
            <a:ext cx="9180000" cy="4302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125" tIns="36563" rIns="73125" bIns="36563"/>
          <a:lstStyle/>
          <a:p>
            <a:pPr marL="450000">
              <a:lnSpc>
                <a:spcPct val="100000"/>
              </a:lnSpc>
            </a:pPr>
            <a:r>
              <a:rPr lang="pl-PL" sz="2400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Sposób </a:t>
            </a:r>
            <a:r>
              <a:rPr lang="pl-PL" sz="2400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prowadzenia kampanii:</a:t>
            </a:r>
            <a:endParaRPr lang="pl-PL" sz="2400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>
              <a:lnSpc>
                <a:spcPct val="100000"/>
              </a:lnSpc>
            </a:pP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0000" indent="-450000">
              <a:spcAft>
                <a:spcPts val="1200"/>
              </a:spcAft>
              <a:buClr>
                <a:srgbClr val="2C4652"/>
              </a:buClr>
              <a:buFont typeface="Wingdings" pitchFamily="2" charset="2"/>
              <a:buChar char="q"/>
            </a:pP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Konferencja prasowa inaugurująca rozpoczęcie kampanii.</a:t>
            </a:r>
            <a:endParaRPr lang="pl-PL" b="1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0000" indent="-450000">
              <a:spcAft>
                <a:spcPts val="1200"/>
              </a:spcAft>
              <a:buClr>
                <a:srgbClr val="2C4652"/>
              </a:buClr>
              <a:buFont typeface="Wingdings" pitchFamily="2" charset="2"/>
              <a:buChar char="q"/>
            </a:pP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Promocja 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kampanii w mediach społecznościowych oraz na stronach internetowych KWP, KMP,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KPP</a:t>
            </a:r>
            <a:endParaRPr lang="pl-PL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0000" indent="-450000">
              <a:spcAft>
                <a:spcPts val="1200"/>
              </a:spcAft>
              <a:buClr>
                <a:srgbClr val="2C4652"/>
              </a:buClr>
              <a:buFont typeface="Wingdings" pitchFamily="2" charset="2"/>
              <a:buChar char="q"/>
            </a:pP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Promocja kampanii za pośrednictwem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mediów (radio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prasa, TV).</a:t>
            </a:r>
            <a:endParaRPr lang="pl-PL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0000" indent="-450000">
              <a:spcAft>
                <a:spcPts val="1200"/>
              </a:spcAft>
              <a:buClr>
                <a:srgbClr val="2C4652"/>
              </a:buClr>
              <a:buFont typeface="Wingdings" pitchFamily="2" charset="2"/>
              <a:buChar char="q"/>
            </a:pP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Prezentacja spotu profilaktycznego promującego kampanię zrealizowanego 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przez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Wydział Ruchu Drogowego Komendy Wojewódzkiej Policji </a:t>
            </a:r>
            <a:r>
              <a:rPr lang="pl-PL" b="1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zs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. w Radomiu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oraz 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partnera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kampanii Radomską 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Grupę </a:t>
            </a:r>
            <a:r>
              <a:rPr lang="pl-PL" b="1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Mediową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. </a:t>
            </a:r>
            <a:endParaRPr lang="pl-PL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0000" indent="-450000">
              <a:spcAft>
                <a:spcPts val="1200"/>
              </a:spcAft>
              <a:buClr>
                <a:srgbClr val="2C4652"/>
              </a:buClr>
              <a:buFont typeface="Wingdings" pitchFamily="2" charset="2"/>
              <a:buChar char="q"/>
            </a:pP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Ulotki skierowane do pasażerów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pojazdów .</a:t>
            </a:r>
            <a:b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pl-PL" sz="1600" b="1" i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(ulotki wręczane </a:t>
            </a:r>
            <a:r>
              <a:rPr lang="pl-PL" sz="1600" b="1" i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będą pasażerom podczas kontroli </a:t>
            </a:r>
            <a:r>
              <a:rPr lang="pl-PL" sz="1600" b="1" i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przez </a:t>
            </a:r>
            <a:r>
              <a:rPr lang="pl-PL" sz="1600" b="1" i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policjantów pełniących służbę na drodze </a:t>
            </a:r>
            <a:r>
              <a:rPr lang="pl-PL" sz="1600" b="1" i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oraz </a:t>
            </a:r>
            <a:r>
              <a:rPr lang="pl-PL" sz="1600" b="1" i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podczas akcji profilaktycznych organizowanych </a:t>
            </a:r>
            <a:r>
              <a:rPr lang="pl-PL" sz="1600" b="1" i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 terenie).</a:t>
            </a:r>
            <a:endParaRPr lang="pl-PL" i="1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>
              <a:lnSpc>
                <a:spcPct val="150000"/>
              </a:lnSpc>
            </a:pP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t="3294" b="4644"/>
          <a:stretch/>
        </p:blipFill>
        <p:spPr>
          <a:xfrm>
            <a:off x="8751953" y="5730762"/>
            <a:ext cx="1028375" cy="102375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0" y="327943"/>
            <a:ext cx="9906000" cy="765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-PL" sz="2600" spc="-1" dirty="0" smtClean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BIERNOŚĆ ZABIJA – </a:t>
            </a:r>
            <a:r>
              <a:rPr lang="pl-PL" sz="2600" spc="-1" dirty="0" smtClean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REAGUJ!</a:t>
            </a:r>
            <a:endParaRPr lang="pl-PL" sz="341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462226" y="2038627"/>
            <a:ext cx="6485272" cy="2831985"/>
          </a:xfrm>
          <a:prstGeom prst="rect">
            <a:avLst/>
          </a:prstGeom>
          <a:noFill/>
          <a:ln>
            <a:noFill/>
          </a:ln>
        </p:spPr>
        <p:txBody>
          <a:bodyPr lIns="73125" tIns="36563" rIns="73125" bIns="36563"/>
          <a:lstStyle/>
          <a:p>
            <a:pPr marL="450000">
              <a:lnSpc>
                <a:spcPct val="150000"/>
              </a:lnSpc>
              <a:spcAft>
                <a:spcPts val="1200"/>
              </a:spcAft>
            </a:pPr>
            <a:r>
              <a:rPr lang="pl-PL" sz="2400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Zasięg Kampanii:</a:t>
            </a:r>
            <a:endParaRPr lang="pl-PL" sz="1463" b="1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0000" indent="-450000">
              <a:lnSpc>
                <a:spcPct val="150000"/>
              </a:lnSpc>
              <a:spcAft>
                <a:spcPts val="1200"/>
              </a:spcAft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	obszar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działania mazowieckiego garnizonu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Policji</a:t>
            </a: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0000" indent="-4500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28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powiatów</a:t>
            </a:r>
          </a:p>
          <a:p>
            <a:pPr marL="450000" indent="-4500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ponad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2,3 mln mieszkańców</a:t>
            </a:r>
          </a:p>
          <a:p>
            <a:pPr marL="450000" indent="-45000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blisko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27 tys. km dróg</a:t>
            </a:r>
          </a:p>
          <a:p>
            <a:pPr>
              <a:spcAft>
                <a:spcPts val="486"/>
              </a:spcAft>
            </a:pP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t="3294" b="4644"/>
          <a:stretch/>
        </p:blipFill>
        <p:spPr>
          <a:xfrm>
            <a:off x="8697363" y="5717116"/>
            <a:ext cx="1028375" cy="1023750"/>
          </a:xfrm>
          <a:prstGeom prst="rect">
            <a:avLst/>
          </a:prstGeom>
        </p:spPr>
      </p:pic>
      <p:sp>
        <p:nvSpPr>
          <p:cNvPr id="5" name="CustomShape 2"/>
          <p:cNvSpPr/>
          <p:nvPr/>
        </p:nvSpPr>
        <p:spPr>
          <a:xfrm>
            <a:off x="0" y="327943"/>
            <a:ext cx="9906000" cy="765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-PL" sz="2600" spc="-1" dirty="0" smtClean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BIERNOŚĆ ZABIJA – </a:t>
            </a:r>
            <a:r>
              <a:rPr lang="pl-PL" sz="2600" spc="-1" dirty="0" smtClean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REAGUJ!</a:t>
            </a:r>
            <a:endParaRPr lang="pl-PL" sz="341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47543" y="1184511"/>
            <a:ext cx="11495111" cy="4681268"/>
          </a:xfrm>
          <a:prstGeom prst="rect">
            <a:avLst/>
          </a:prstGeom>
          <a:noFill/>
        </p:spPr>
      </p:pic>
      <p:pic>
        <p:nvPicPr>
          <p:cNvPr id="3" name="BIERNOŚĆ ZABIJA - REAGUJ -kli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477311" y="1928339"/>
            <a:ext cx="5071353" cy="31884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6341" y="5272778"/>
            <a:ext cx="1408437" cy="140843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0" y="3377442"/>
            <a:ext cx="9906000" cy="5232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800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SPOT </a:t>
            </a:r>
            <a:r>
              <a:rPr lang="pl-PL" sz="2800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DOSĘPNY NA:</a:t>
            </a:r>
            <a:endParaRPr lang="pl-PL" sz="2800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7438" y="4262844"/>
            <a:ext cx="928428" cy="92842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2546" y="4340664"/>
            <a:ext cx="1000051" cy="928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Shape 1"/>
          <p:cNvSpPr txBox="1"/>
          <p:nvPr/>
        </p:nvSpPr>
        <p:spPr>
          <a:xfrm rot="20898805">
            <a:off x="-1497256" y="358903"/>
            <a:ext cx="12020704" cy="1895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lIns="91429" tIns="45715" rIns="91429" bIns="45715" anchor="ctr"/>
          <a:lstStyle/>
          <a:p>
            <a:pPr algn="ctr">
              <a:lnSpc>
                <a:spcPct val="100000"/>
              </a:lnSpc>
            </a:pPr>
            <a:r>
              <a:rPr lang="en-US" sz="4300" spc="-1" dirty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BIERNOŚĆ </a:t>
            </a:r>
            <a:r>
              <a:rPr lang="pl-PL" sz="4300" spc="-1" dirty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Z</a:t>
            </a:r>
            <a:r>
              <a:rPr lang="en-US" sz="4300" spc="-1" dirty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ABIJA </a:t>
            </a:r>
            <a:endParaRPr lang="pl-PL" sz="4300" spc="-1" dirty="0">
              <a:uFill>
                <a:solidFill>
                  <a:srgbClr val="FFFFFF"/>
                </a:solidFill>
              </a:u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4300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R</a:t>
            </a:r>
            <a:r>
              <a:rPr lang="en-US" sz="4300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EAGUJ</a:t>
            </a:r>
            <a:r>
              <a:rPr lang="pl-PL" sz="4300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!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5" cstate="print"/>
          <a:srcRect t="3294" b="4644"/>
          <a:stretch/>
        </p:blipFill>
        <p:spPr>
          <a:xfrm>
            <a:off x="7554445" y="437722"/>
            <a:ext cx="1914849" cy="1906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93" y="5337394"/>
            <a:ext cx="1378891" cy="137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62584" y="3886359"/>
            <a:ext cx="4853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Mazowiecka Drogówka - Bezpieczny Niechroniony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764880" y="3902569"/>
            <a:ext cx="2521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Bezpieczny Niechroniony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25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5" descr="Logo WR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91233" y="802098"/>
            <a:ext cx="4925609" cy="525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-8155" y="2314441"/>
            <a:ext cx="9906000" cy="3708697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50000"/>
              </a:lnSpc>
              <a:tabLst>
                <a:tab pos="3311149" algn="l"/>
              </a:tabLst>
            </a:pPr>
            <a:r>
              <a:rPr lang="pl-PL" sz="2000" b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dla</a:t>
            </a:r>
            <a:r>
              <a:rPr lang="pl-PL" sz="2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mbria" panose="02040503050406030204" pitchFamily="18" charset="0"/>
              </a:rPr>
              <a:t> </a:t>
            </a:r>
            <a:br>
              <a:rPr lang="pl-PL" sz="28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pl-PL" sz="4300" b="1" dirty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RADOMSKIEJ GRUPY MEDIOWEJ</a:t>
            </a:r>
            <a:endParaRPr lang="pl-PL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200" b="1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 pomoc w realizacji kampanii profilaktycznej </a:t>
            </a:r>
            <a:r>
              <a:rPr lang="pl-PL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/>
            </a:r>
            <a:br>
              <a:rPr lang="pl-PL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sz="23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„BIERNOŚC ZABIJA- </a:t>
            </a:r>
            <a:r>
              <a:rPr lang="pl-PL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REAGUJ</a:t>
            </a:r>
            <a:r>
              <a:rPr lang="pl-PL" sz="23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”</a:t>
            </a:r>
          </a:p>
          <a:p>
            <a:pPr algn="ctr">
              <a:lnSpc>
                <a:spcPct val="150000"/>
              </a:lnSpc>
            </a:pPr>
            <a:r>
              <a:rPr lang="pl-PL" sz="2200" b="1" dirty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promującej  bezpieczeństwo w ruchu drogowym.</a:t>
            </a:r>
          </a:p>
          <a:p>
            <a:pPr algn="ctr"/>
            <a:endParaRPr lang="pl-PL" sz="1400" b="1" dirty="0">
              <a:solidFill>
                <a:srgbClr val="1F497D">
                  <a:lumMod val="75000"/>
                </a:srgb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/>
            <a:r>
              <a:rPr lang="pl-PL" sz="14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</a:t>
            </a:r>
            <a:endParaRPr lang="pl-PL" sz="1400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01599" y="252676"/>
            <a:ext cx="8806815" cy="64632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pl-PL" b="1" i="1" dirty="0" smtClean="0">
                <a:solidFill>
                  <a:srgbClr val="00206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Bezpieczeństwo</a:t>
            </a:r>
            <a:br>
              <a:rPr lang="pl-PL" b="1" i="1" dirty="0" smtClean="0">
                <a:solidFill>
                  <a:srgbClr val="00206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pl-PL" b="1" i="1" dirty="0" smtClean="0">
                <a:solidFill>
                  <a:srgbClr val="00206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to nasza wspólna sprawa</a:t>
            </a:r>
            <a:r>
              <a:rPr lang="pl-PL" sz="1400" b="1" i="1" dirty="0">
                <a:solidFill>
                  <a:srgbClr val="00206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</a:t>
            </a:r>
            <a:endParaRPr lang="pl-PL" sz="1100" b="1" i="1" dirty="0">
              <a:solidFill>
                <a:srgbClr val="1F497D">
                  <a:lumMod val="75000"/>
                </a:srgb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-8154" y="1316335"/>
            <a:ext cx="9905999" cy="107720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pl-PL" sz="3200" b="1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SPECJALNE</a:t>
            </a:r>
          </a:p>
          <a:p>
            <a:pPr algn="ctr"/>
            <a:r>
              <a:rPr lang="pl-PL" sz="3200" b="1" spc="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PODZIĘKOWANIA</a:t>
            </a:r>
            <a:endParaRPr lang="pl-PL" sz="3200" b="1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/>
          <a:srcRect t="3294" b="4644"/>
          <a:stretch/>
        </p:blipFill>
        <p:spPr>
          <a:xfrm>
            <a:off x="8277726" y="257019"/>
            <a:ext cx="1291895" cy="1258960"/>
          </a:xfrm>
          <a:prstGeom prst="rect">
            <a:avLst/>
          </a:prstGeom>
        </p:spPr>
      </p:pic>
      <p:pic>
        <p:nvPicPr>
          <p:cNvPr id="9" name="Obraz 1"/>
          <p:cNvPicPr/>
          <p:nvPr/>
        </p:nvPicPr>
        <p:blipFill>
          <a:blip r:embed="rId5" cstate="print"/>
          <a:stretch/>
        </p:blipFill>
        <p:spPr>
          <a:xfrm>
            <a:off x="-4824085" y="3212978"/>
            <a:ext cx="2352711" cy="122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1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Obraz 1"/>
          <p:cNvPicPr>
            <a:picLocks noChangeAspect="1"/>
          </p:cNvPicPr>
          <p:nvPr/>
        </p:nvPicPr>
        <p:blipFill>
          <a:blip r:embed="rId2" cstate="print"/>
          <a:stretch/>
        </p:blipFill>
        <p:spPr>
          <a:xfrm>
            <a:off x="7592631" y="5203765"/>
            <a:ext cx="1548000" cy="152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6" name="CustomShape 2"/>
          <p:cNvSpPr/>
          <p:nvPr/>
        </p:nvSpPr>
        <p:spPr>
          <a:xfrm>
            <a:off x="154943" y="5828377"/>
            <a:ext cx="1362572" cy="271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125" tIns="36563" rIns="73125" bIns="36563"/>
          <a:lstStyle/>
          <a:p>
            <a:pPr>
              <a:lnSpc>
                <a:spcPct val="100000"/>
              </a:lnSpc>
            </a:pPr>
            <a:r>
              <a:rPr lang="pl-PL" sz="1300" spc="-1" dirty="0">
                <a:uFill>
                  <a:solidFill>
                    <a:srgbClr val="FFFFFF"/>
                  </a:solidFill>
                </a:uFill>
                <a:latin typeface="Arial Black"/>
              </a:rPr>
              <a:t>Partner kampanii: </a:t>
            </a:r>
            <a:endParaRPr lang="pl-PL" sz="1463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Obraz 5"/>
          <p:cNvPicPr/>
          <p:nvPr/>
        </p:nvPicPr>
        <p:blipFill>
          <a:blip r:embed="rId3" cstate="print"/>
          <a:stretch/>
        </p:blipFill>
        <p:spPr>
          <a:xfrm>
            <a:off x="1273679" y="5359404"/>
            <a:ext cx="3580458" cy="120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Shape 1"/>
          <p:cNvSpPr txBox="1"/>
          <p:nvPr/>
        </p:nvSpPr>
        <p:spPr>
          <a:xfrm rot="20898805">
            <a:off x="-1396944" y="864217"/>
            <a:ext cx="12020703" cy="28855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6000" spc="-1" dirty="0" smtClean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BIERNOŚĆ </a:t>
            </a:r>
            <a:r>
              <a:rPr lang="pl-PL" sz="6000" spc="-1" dirty="0" smtClean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Z</a:t>
            </a:r>
            <a:r>
              <a:rPr lang="en-US" sz="6000" spc="-1" dirty="0" smtClean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ABIJA </a:t>
            </a:r>
            <a:endParaRPr lang="pl-PL" sz="6000" spc="-1" dirty="0" smtClean="0">
              <a:uFill>
                <a:solidFill>
                  <a:srgbClr val="FFFFFF"/>
                </a:solidFill>
              </a:u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6000" spc="-1" dirty="0" smtClean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R</a:t>
            </a:r>
            <a:r>
              <a:rPr lang="en-US" sz="6000" spc="-1" dirty="0" smtClean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EAGUJ</a:t>
            </a:r>
            <a:r>
              <a:rPr lang="pl-PL" sz="6000" spc="-1" dirty="0" smtClean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!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 cstate="print"/>
          <a:srcRect t="3294" b="4644"/>
          <a:stretch/>
        </p:blipFill>
        <p:spPr>
          <a:xfrm>
            <a:off x="7622535" y="1857983"/>
            <a:ext cx="1914850" cy="190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stomShape 2"/>
          <p:cNvSpPr/>
          <p:nvPr/>
        </p:nvSpPr>
        <p:spPr>
          <a:xfrm>
            <a:off x="6124484" y="5828377"/>
            <a:ext cx="1362572" cy="271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125" tIns="36563" rIns="73125" bIns="36563"/>
          <a:lstStyle/>
          <a:p>
            <a:pPr>
              <a:lnSpc>
                <a:spcPct val="100000"/>
              </a:lnSpc>
            </a:pPr>
            <a:r>
              <a:rPr lang="pl-PL" sz="1300" spc="-1" dirty="0" smtClean="0">
                <a:uFill>
                  <a:solidFill>
                    <a:srgbClr val="FFFFFF"/>
                  </a:solidFill>
                </a:uFill>
                <a:latin typeface="Arial Black"/>
              </a:rPr>
              <a:t>Organizator kampanii</a:t>
            </a:r>
            <a:r>
              <a:rPr lang="pl-PL" sz="1300" spc="-1" dirty="0">
                <a:uFill>
                  <a:solidFill>
                    <a:srgbClr val="FFFFFF"/>
                  </a:solidFill>
                </a:uFill>
                <a:latin typeface="Arial Black"/>
              </a:rPr>
              <a:t>: </a:t>
            </a:r>
            <a:endParaRPr lang="pl-PL" sz="1463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36" y="1721794"/>
            <a:ext cx="4712249" cy="2651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436389" y="6168617"/>
            <a:ext cx="6708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2C465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* Pasażerowie-ofiary </a:t>
            </a:r>
            <a:r>
              <a:rPr lang="pl-PL" sz="1000" dirty="0">
                <a:solidFill>
                  <a:srgbClr val="2C465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wypadków, którzy podróżowali w pojeździe sprawcy.</a:t>
            </a:r>
          </a:p>
          <a:p>
            <a:r>
              <a:rPr lang="pl-PL" sz="1000" dirty="0" smtClean="0">
                <a:solidFill>
                  <a:srgbClr val="2C465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  Dane </a:t>
            </a:r>
            <a:r>
              <a:rPr lang="pl-PL" sz="1000" dirty="0">
                <a:solidFill>
                  <a:srgbClr val="2C465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</a:t>
            </a:r>
            <a:r>
              <a:rPr lang="pl-PL" sz="1000" dirty="0" smtClean="0">
                <a:solidFill>
                  <a:srgbClr val="2C465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EWIK</a:t>
            </a:r>
            <a:r>
              <a:rPr lang="pl-PL" sz="1000" dirty="0">
                <a:solidFill>
                  <a:srgbClr val="2C465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zakres czasowy 01.01.2018r.-31.12.2018r.</a:t>
            </a: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 rotWithShape="1">
          <a:blip r:embed="rId3" cstate="print"/>
          <a:srcRect t="3294" b="4644"/>
          <a:stretch/>
        </p:blipFill>
        <p:spPr>
          <a:xfrm>
            <a:off x="8670067" y="5676173"/>
            <a:ext cx="1028375" cy="1023750"/>
          </a:xfrm>
          <a:prstGeom prst="rect">
            <a:avLst/>
          </a:prstGeom>
        </p:spPr>
      </p:pic>
      <p:sp>
        <p:nvSpPr>
          <p:cNvPr id="99" name="CustomShape 1"/>
          <p:cNvSpPr/>
          <p:nvPr/>
        </p:nvSpPr>
        <p:spPr>
          <a:xfrm>
            <a:off x="271013" y="697496"/>
            <a:ext cx="4667874" cy="4571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125" tIns="36563" rIns="73125" bIns="36563" anchor="ctr"/>
          <a:lstStyle/>
          <a:p>
            <a:pPr algn="ctr">
              <a:lnSpc>
                <a:spcPct val="100000"/>
              </a:lnSpc>
            </a:pPr>
            <a:r>
              <a:rPr lang="pl-PL" sz="36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Co</a:t>
            </a:r>
            <a:r>
              <a:rPr lang="pl-PL" sz="36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pl-PL" sz="44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piąty</a:t>
            </a:r>
            <a:r>
              <a:rPr lang="pl-PL" sz="36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pl-PL" sz="36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pasażer pojazdu sprawcy </a:t>
            </a:r>
            <a:r>
              <a:rPr lang="pl-PL" sz="3600" b="1" spc="-1" dirty="0" smtClean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/>
            </a:r>
            <a:br>
              <a:rPr lang="pl-PL" sz="3600" b="1" spc="-1" dirty="0" smtClean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pl-PL" sz="3600" b="1" spc="-1" dirty="0" smtClean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staje </a:t>
            </a:r>
            <a:r>
              <a:rPr lang="pl-PL" sz="36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się </a:t>
            </a:r>
            <a:r>
              <a:rPr lang="pl-PL" sz="44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ofiarą</a:t>
            </a:r>
            <a:r>
              <a:rPr lang="pl-PL" sz="36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pl-PL" sz="3600" b="1" spc="-1" dirty="0" smtClean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/>
            </a:r>
            <a:br>
              <a:rPr lang="pl-PL" sz="3600" b="1" spc="-1" dirty="0" smtClean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pl-PL" sz="3600" b="1" spc="-1" dirty="0" smtClean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wypadku </a:t>
            </a:r>
            <a:r>
              <a:rPr lang="pl-PL" sz="36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drogowego, </a:t>
            </a:r>
            <a:endParaRPr lang="pl-PL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36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 co</a:t>
            </a:r>
            <a:r>
              <a:rPr lang="pl-PL" sz="36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pl-PL" sz="44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siódmy</a:t>
            </a:r>
            <a:r>
              <a:rPr lang="pl-PL" sz="36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pl-PL" sz="36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 takim wypadku </a:t>
            </a:r>
            <a:r>
              <a:rPr lang="pl-PL" sz="44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ginie!</a:t>
            </a:r>
            <a:r>
              <a:rPr lang="pl-PL" sz="3600" b="1" spc="-1" baseline="30000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*</a:t>
            </a:r>
            <a:endParaRPr lang="pl-PL" sz="3600" spc="-1" baseline="30000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0" y="4542817"/>
            <a:ext cx="9905805" cy="14224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4400" b="1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Czy</a:t>
            </a:r>
            <a:r>
              <a:rPr lang="en-US" sz="4400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4400" b="1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pasażer</a:t>
            </a:r>
            <a:r>
              <a:rPr lang="en-US" sz="4400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ma </a:t>
            </a:r>
            <a:r>
              <a:rPr lang="en-US" sz="4400" b="1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wpływ</a:t>
            </a:r>
            <a:r>
              <a:rPr lang="en-US" sz="4400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
</a:t>
            </a:r>
            <a:r>
              <a:rPr lang="en-US" sz="4400" b="1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na</a:t>
            </a:r>
            <a:r>
              <a:rPr lang="en-US" sz="4400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4400" b="1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zachowanie</a:t>
            </a:r>
            <a:r>
              <a:rPr lang="en-US" sz="4400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4400" b="1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kierowcy</a:t>
            </a:r>
            <a:r>
              <a:rPr lang="en-US" sz="4400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US" sz="4400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/>
          <a:srcRect t="3294" b="4644"/>
          <a:stretch/>
        </p:blipFill>
        <p:spPr>
          <a:xfrm>
            <a:off x="8670067" y="5689823"/>
            <a:ext cx="1028375" cy="10237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79" y="792147"/>
            <a:ext cx="5308836" cy="3539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/>
          <a:srcRect t="3294" b="4644"/>
          <a:stretch/>
        </p:blipFill>
        <p:spPr>
          <a:xfrm>
            <a:off x="8683715" y="5676176"/>
            <a:ext cx="1028375" cy="10237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r="5866"/>
          <a:stretch>
            <a:fillRect/>
          </a:stretch>
        </p:blipFill>
        <p:spPr>
          <a:xfrm>
            <a:off x="5109066" y="1941449"/>
            <a:ext cx="4589408" cy="2796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1" name="TextShape 1"/>
          <p:cNvSpPr txBox="1"/>
          <p:nvPr/>
        </p:nvSpPr>
        <p:spPr>
          <a:xfrm>
            <a:off x="429186" y="629034"/>
            <a:ext cx="4320000" cy="11900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spc="-1" dirty="0" err="1" smtClean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Komfort</a:t>
            </a:r>
            <a:r>
              <a:rPr lang="en-US" sz="2000" b="1" spc="-1" dirty="0" smtClean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podróży</a:t>
            </a:r>
            <a:r>
              <a:rPr lang="en-US" sz="20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jest </a:t>
            </a:r>
            <a:r>
              <a:rPr lang="en-US" sz="2000" b="1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ważny</a:t>
            </a:r>
            <a:r>
              <a:rPr lang="en-US" sz="2000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</a:t>
            </a:r>
            <a:r>
              <a:rPr lang="pl-PL" sz="2000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br>
              <a:rPr lang="pl-PL" sz="2000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</a:br>
            <a:r>
              <a:rPr lang="en-US" sz="2000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ale </a:t>
            </a:r>
            <a:r>
              <a:rPr lang="en-US" sz="2000" b="1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czy</a:t>
            </a:r>
            <a:r>
              <a:rPr lang="en-US" sz="2000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ważniejszy</a:t>
            </a:r>
            <a:r>
              <a:rPr lang="en-US" sz="2000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od </a:t>
            </a:r>
            <a:r>
              <a:rPr lang="en-US" sz="2000" b="1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poczucia</a:t>
            </a:r>
            <a:r>
              <a:rPr lang="pl-PL" sz="2000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bezpieczeństwa</a:t>
            </a:r>
            <a:r>
              <a:rPr lang="en-US" sz="2000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
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429186" y="2467552"/>
            <a:ext cx="4320000" cy="1442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spc="-1" dirty="0" err="1" smtClean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Czy</a:t>
            </a:r>
            <a:r>
              <a:rPr lang="en-US" sz="2000" b="1" spc="-1" dirty="0" smtClean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obawa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„</a:t>
            </a:r>
            <a:r>
              <a:rPr lang="en-US" sz="2000" b="1" spc="-1" dirty="0" err="1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popsucia</a:t>
            </a:r>
            <a:r>
              <a:rPr lang="en-US" sz="20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atmosfery</a:t>
            </a:r>
            <a:r>
              <a:rPr lang="en-US" sz="20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podróży</a:t>
            </a:r>
            <a:r>
              <a:rPr lang="en-US" sz="20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” </a:t>
            </a:r>
            <a:r>
              <a:rPr lang="en-US" sz="2000" b="1" spc="-1" dirty="0" err="1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powinna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być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przedkładana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ponad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życie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nasze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 smtClean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</a:t>
            </a:r>
            <a:r>
              <a:rPr lang="en-US" sz="2000" b="1" spc="-1" dirty="0" smtClean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innych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uczestników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ruchu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drogowego</a:t>
            </a:r>
            <a:r>
              <a:rPr lang="en-US" sz="2000" b="1" spc="-1" dirty="0" smtClean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429186" y="4558985"/>
            <a:ext cx="4320000" cy="1929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spc="-1" dirty="0" smtClean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Co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jeszcze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powoduje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że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pasażerowie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dają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„</a:t>
            </a:r>
            <a:r>
              <a:rPr lang="en-US" sz="2000" b="1" spc="-1" dirty="0" err="1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ciche</a:t>
            </a:r>
            <a:r>
              <a:rPr lang="en-US" sz="20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przyzwolenie</a:t>
            </a:r>
            <a:r>
              <a:rPr lang="en-US" sz="2000" b="1" spc="-1" dirty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”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kierującym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na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stwarzanie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zagrożenia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bezpieczeństwa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w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ruchu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000" b="1" spc="-1" dirty="0" err="1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drogowym</a:t>
            </a:r>
            <a:r>
              <a:rPr lang="en-US" sz="2000" b="1" spc="-1" dirty="0">
                <a:solidFill>
                  <a:srgbClr val="2C4652"/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 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/>
          <a:srcRect t="3294" b="4644"/>
          <a:stretch/>
        </p:blipFill>
        <p:spPr>
          <a:xfrm>
            <a:off x="8683715" y="5676176"/>
            <a:ext cx="1028375" cy="1023750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22500" t="17163" r="34725" b="22553"/>
          <a:stretch>
            <a:fillRect/>
          </a:stretch>
        </p:blipFill>
        <p:spPr bwMode="auto">
          <a:xfrm>
            <a:off x="914400" y="1488331"/>
            <a:ext cx="6000428" cy="475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stomShape 2"/>
          <p:cNvSpPr/>
          <p:nvPr/>
        </p:nvSpPr>
        <p:spPr>
          <a:xfrm>
            <a:off x="0" y="327943"/>
            <a:ext cx="9906000" cy="765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-PL" sz="2600" spc="-1" dirty="0" smtClean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WYNIKI ANKIETY</a:t>
            </a:r>
            <a:endParaRPr lang="pl-PL" sz="341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80430" y="513298"/>
            <a:ext cx="1644114" cy="16441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99781" y="720557"/>
            <a:ext cx="3703679" cy="1230861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endParaRPr lang="en-US" sz="6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99781" y="450376"/>
            <a:ext cx="4320000" cy="2428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142739" y="3872711"/>
            <a:ext cx="4320000" cy="2428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5149167" y="480521"/>
            <a:ext cx="4320000" cy="2428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5139117" y="3872711"/>
            <a:ext cx="4320000" cy="2544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572756" y="2029763"/>
            <a:ext cx="3426488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ILE RAZY KIERUJĄCY W TWOJEJ OBECNOŚCI WYKONAŁ NIEBEZPIECZNY MANEWR? </a:t>
            </a:r>
            <a:endParaRPr lang="pl-PL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itchFamily="34" charset="0"/>
              <a:ea typeface="Lato Semibold" pitchFamily="34" charset="0"/>
              <a:cs typeface="Lato Semibold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699090" y="2061584"/>
            <a:ext cx="3426488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ILE RAZY POZWOLIŁEŚ KIERUJĄCEMU NARAZIĆ ŻYCIE SWOJE I SWOICH BLISKICH?</a:t>
            </a:r>
            <a:endParaRPr lang="pl-PL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itchFamily="34" charset="0"/>
              <a:ea typeface="Lato Semibold" pitchFamily="34" charset="0"/>
              <a:cs typeface="Lato Semibold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6" cstate="print"/>
          <a:srcRect t="3294" b="4644"/>
          <a:stretch/>
        </p:blipFill>
        <p:spPr>
          <a:xfrm>
            <a:off x="3351758" y="2052140"/>
            <a:ext cx="2831575" cy="2818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pole tekstowe 14"/>
          <p:cNvSpPr txBox="1"/>
          <p:nvPr/>
        </p:nvSpPr>
        <p:spPr>
          <a:xfrm>
            <a:off x="606251" y="5429456"/>
            <a:ext cx="3426488" cy="7848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ILE RAZY KIERUJĄCY W TWOJEJ OBECNOSCI PRZEKROCZYŁ DOZWOLONĄ PRĘDKOŚĆ?</a:t>
            </a:r>
            <a:endParaRPr lang="pl-PL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itchFamily="34" charset="0"/>
              <a:ea typeface="Lato Semibold" pitchFamily="34" charset="0"/>
              <a:cs typeface="Lato Semibold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5520748" y="5715942"/>
            <a:ext cx="3613523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Semibold" pitchFamily="34" charset="0"/>
                <a:ea typeface="Lato Semibold" pitchFamily="34" charset="0"/>
                <a:cs typeface="Lato Semibold" pitchFamily="34" charset="0"/>
              </a:rPr>
              <a:t>ILE RAZY GODZIŁEŚ SIĘ BYĆ OFIARĄ WYPADKU?</a:t>
            </a:r>
            <a:endParaRPr lang="pl-PL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Semibold" pitchFamily="34" charset="0"/>
              <a:ea typeface="Lato Semibold" pitchFamily="34" charset="0"/>
              <a:cs typeface="Lato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2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2"/>
          <p:cNvSpPr/>
          <p:nvPr/>
        </p:nvSpPr>
        <p:spPr>
          <a:xfrm>
            <a:off x="0" y="357127"/>
            <a:ext cx="9906000" cy="765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-PL" sz="2600" spc="-1" dirty="0" smtClean="0">
                <a:uFill>
                  <a:solidFill>
                    <a:srgbClr val="FFFFFF"/>
                  </a:solidFill>
                </a:uFill>
                <a:latin typeface="Arial Black"/>
              </a:rPr>
              <a:t>KAŻDY ZOBACZY SIEBIE</a:t>
            </a:r>
            <a:endParaRPr lang="pl-PL" sz="341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/>
          <a:srcRect t="3294" b="4644"/>
          <a:stretch/>
        </p:blipFill>
        <p:spPr>
          <a:xfrm>
            <a:off x="8779971" y="5741182"/>
            <a:ext cx="1028375" cy="1023750"/>
          </a:xfrm>
          <a:prstGeom prst="rect">
            <a:avLst/>
          </a:prstGeom>
        </p:spPr>
      </p:pic>
      <p:pic>
        <p:nvPicPr>
          <p:cNvPr id="1026" name="Picture 2" descr="D:\---- BIERNOŚĆ ZABIJA - REAGUJ\nienazwany-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6716" y="2653531"/>
            <a:ext cx="6072568" cy="4048379"/>
          </a:xfrm>
          <a:prstGeom prst="rect">
            <a:avLst/>
          </a:prstGeom>
          <a:noFill/>
        </p:spPr>
      </p:pic>
      <p:sp>
        <p:nvSpPr>
          <p:cNvPr id="6" name="Objaśnienie w chmurce 5"/>
          <p:cNvSpPr/>
          <p:nvPr/>
        </p:nvSpPr>
        <p:spPr>
          <a:xfrm rot="518395">
            <a:off x="6202125" y="989656"/>
            <a:ext cx="3667327" cy="1186578"/>
          </a:xfrm>
          <a:prstGeom prst="cloudCallout">
            <a:avLst>
              <a:gd name="adj1" fmla="val -13306"/>
              <a:gd name="adj2" fmla="val 11515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 rot="385968">
            <a:off x="6682903" y="1167318"/>
            <a:ext cx="2704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Lato Heavy" pitchFamily="34" charset="0"/>
                <a:ea typeface="Lato Heavy" pitchFamily="34" charset="0"/>
                <a:cs typeface="Lato Heavy" pitchFamily="34" charset="0"/>
              </a:rPr>
              <a:t>Przecież on nie patrzy na drogę!</a:t>
            </a:r>
            <a:endParaRPr lang="pl-PL" sz="2000" dirty="0">
              <a:latin typeface="Lato Heavy" pitchFamily="34" charset="0"/>
              <a:ea typeface="Lato Heavy" pitchFamily="34" charset="0"/>
              <a:cs typeface="Lato Heavy" pitchFamily="34" charset="0"/>
            </a:endParaRPr>
          </a:p>
        </p:txBody>
      </p:sp>
      <p:sp>
        <p:nvSpPr>
          <p:cNvPr id="9" name="Objaśnienie w chmurce 8"/>
          <p:cNvSpPr/>
          <p:nvPr/>
        </p:nvSpPr>
        <p:spPr>
          <a:xfrm rot="21206294">
            <a:off x="103385" y="1100874"/>
            <a:ext cx="3667327" cy="1326663"/>
          </a:xfrm>
          <a:prstGeom prst="cloudCallout">
            <a:avLst>
              <a:gd name="adj1" fmla="val 15937"/>
              <a:gd name="adj2" fmla="val 8417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 rot="21154170">
            <a:off x="570691" y="1233924"/>
            <a:ext cx="2704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Lato Heavy" pitchFamily="34" charset="0"/>
                <a:ea typeface="Lato Heavy" pitchFamily="34" charset="0"/>
                <a:cs typeface="Lato Heavy" pitchFamily="34" charset="0"/>
              </a:rPr>
              <a:t>Super! Spotkanie </a:t>
            </a:r>
            <a:br>
              <a:rPr lang="pl-PL" sz="2000" dirty="0" smtClean="0">
                <a:latin typeface="Lato Heavy" pitchFamily="34" charset="0"/>
                <a:ea typeface="Lato Heavy" pitchFamily="34" charset="0"/>
                <a:cs typeface="Lato Heavy" pitchFamily="34" charset="0"/>
              </a:rPr>
            </a:br>
            <a:r>
              <a:rPr lang="pl-PL" sz="2000" dirty="0" smtClean="0">
                <a:latin typeface="Lato Heavy" pitchFamily="34" charset="0"/>
                <a:ea typeface="Lato Heavy" pitchFamily="34" charset="0"/>
                <a:cs typeface="Lato Heavy" pitchFamily="34" charset="0"/>
              </a:rPr>
              <a:t>z kolegami dziś wieczorem.</a:t>
            </a:r>
            <a:endParaRPr lang="pl-PL" sz="2000" dirty="0">
              <a:latin typeface="Lato Heavy" pitchFamily="34" charset="0"/>
              <a:ea typeface="Lato Heavy" pitchFamily="34" charset="0"/>
              <a:cs typeface="Lato Heavy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95" y="1780190"/>
            <a:ext cx="9905805" cy="28855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6000" spc="-1" dirty="0" smtClean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BIERNOŚĆ </a:t>
            </a:r>
            <a:r>
              <a:rPr lang="pl-PL" sz="6000" spc="-1" dirty="0" smtClean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Z</a:t>
            </a:r>
            <a:r>
              <a:rPr lang="en-US" sz="6000" spc="-1" dirty="0" smtClean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ABIJA </a:t>
            </a:r>
            <a:endParaRPr lang="pl-PL" sz="6000" spc="-1" dirty="0" smtClean="0">
              <a:uFill>
                <a:solidFill>
                  <a:srgbClr val="FFFFFF"/>
                </a:solidFill>
              </a:u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l-PL" sz="6000" spc="-1" dirty="0" smtClean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R</a:t>
            </a:r>
            <a:r>
              <a:rPr lang="en-US" sz="6000" spc="-1" dirty="0" smtClean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EAGUJ</a:t>
            </a:r>
            <a:r>
              <a:rPr lang="pl-PL" sz="6000" spc="-1" dirty="0" smtClean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!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2"/>
          <p:cNvSpPr/>
          <p:nvPr/>
        </p:nvSpPr>
        <p:spPr>
          <a:xfrm>
            <a:off x="0" y="327943"/>
            <a:ext cx="9906000" cy="765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l-PL" sz="2600" spc="-1" dirty="0" smtClean="0"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BIERNOŚĆ ZABIJA – </a:t>
            </a:r>
            <a:r>
              <a:rPr lang="pl-PL" sz="2600" spc="-1" dirty="0" smtClean="0">
                <a:solidFill>
                  <a:srgbClr val="B01513"/>
                </a:solidFill>
                <a:uFill>
                  <a:solidFill>
                    <a:srgbClr val="FFFFFF"/>
                  </a:solidFill>
                </a:uFill>
                <a:latin typeface="Lato Black" pitchFamily="34" charset="0"/>
                <a:ea typeface="Lato Black" pitchFamily="34" charset="0"/>
                <a:cs typeface="Lato Black" pitchFamily="34" charset="0"/>
              </a:rPr>
              <a:t>REAGUJ!</a:t>
            </a:r>
            <a:endParaRPr lang="pl-PL" sz="341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124" name="CustomShape 1"/>
          <p:cNvSpPr/>
          <p:nvPr/>
        </p:nvSpPr>
        <p:spPr>
          <a:xfrm>
            <a:off x="321013" y="1274327"/>
            <a:ext cx="9180000" cy="5437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3125" tIns="36563" rIns="73125" bIns="36563"/>
          <a:lstStyle/>
          <a:p>
            <a:pPr marL="450000">
              <a:spcAft>
                <a:spcPts val="600"/>
              </a:spcAft>
            </a:pPr>
            <a:r>
              <a:rPr lang="pl-PL" sz="2400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Adresaci:</a:t>
            </a:r>
            <a:endParaRPr lang="pl-PL" sz="2400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0000" indent="-450000">
              <a:spcAft>
                <a:spcPts val="600"/>
              </a:spcAft>
              <a:buFont typeface="Wingdings" pitchFamily="2" charset="2"/>
              <a:buChar char="q"/>
            </a:pP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Pasażerowie pojazdów i kierujący pojazdami.</a:t>
            </a:r>
          </a:p>
          <a:p>
            <a:pPr marL="450000" indent="-450000">
              <a:spcAft>
                <a:spcPts val="600"/>
              </a:spcAft>
            </a:pPr>
            <a:endParaRPr lang="pl-PL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0000">
              <a:spcAft>
                <a:spcPts val="600"/>
              </a:spcAft>
            </a:pPr>
            <a:r>
              <a:rPr lang="pl-PL" sz="2400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Cele kampanii</a:t>
            </a:r>
            <a:r>
              <a:rPr lang="pl-PL" sz="2275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:</a:t>
            </a: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0000" indent="-450000" algn="just">
              <a:spcAft>
                <a:spcPts val="600"/>
              </a:spcAft>
              <a:buClr>
                <a:srgbClr val="1E5155"/>
              </a:buClr>
              <a:buFont typeface="Wingdings" pitchFamily="2" charset="2"/>
              <a:buChar char="q"/>
            </a:pP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Uświadomienie 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pasażerom oraz kierującym czym jest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współodpowiedzialność za bezpieczeństwo 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na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drodze.</a:t>
            </a:r>
            <a:endParaRPr lang="pl-PL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0000" indent="-450000" algn="just">
              <a:spcAft>
                <a:spcPts val="600"/>
              </a:spcAft>
              <a:buClr>
                <a:srgbClr val="1E5155"/>
              </a:buClr>
              <a:buFont typeface="Wingdings" pitchFamily="2" charset="2"/>
              <a:buChar char="q"/>
            </a:pP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Zwrócenie 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uwagi na problem jakim jest „ciche przyzwolenie”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na 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łamanie przepisów, dawane kierującym przez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pasażerów.</a:t>
            </a:r>
            <a:endParaRPr lang="pl-PL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0000" indent="-450000" algn="just">
              <a:spcAft>
                <a:spcPts val="600"/>
              </a:spcAft>
              <a:buClr>
                <a:srgbClr val="1E5155"/>
              </a:buClr>
              <a:buFont typeface="Wingdings" pitchFamily="2" charset="2"/>
              <a:buChar char="q"/>
            </a:pP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Uświadomienie 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pasażerom jak duże konsekwencje moralne spowodowane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bierną 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postawą wobec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kierującego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ciążą na osobach uczestniczących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 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wypadkach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drogowych.</a:t>
            </a:r>
            <a:endParaRPr lang="pl-PL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  <a:p>
            <a:pPr marL="450000" indent="-450000" algn="just">
              <a:spcAft>
                <a:spcPts val="600"/>
              </a:spcAft>
              <a:buClr>
                <a:srgbClr val="1E5155"/>
              </a:buClr>
              <a:buFont typeface="Wingdings" pitchFamily="2" charset="2"/>
              <a:buChar char="q"/>
            </a:pP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Aktywizowanie 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pasażerów do czynnego dbania o bezpieczeństwo swoje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oraz 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innych uczestników ruchu drogowego, poprzez REAGOWANIE na 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niewłaściwe zachowanie </a:t>
            </a:r>
            <a:r>
              <a:rPr lang="pl-PL" b="1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kierującego</a:t>
            </a:r>
            <a:r>
              <a:rPr lang="pl-PL" b="1" spc="-1" dirty="0" smtClean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.</a:t>
            </a:r>
            <a:endParaRPr lang="pl-PL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63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	</a:t>
            </a: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63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	</a:t>
            </a: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63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	</a:t>
            </a: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63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	 </a:t>
            </a: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63" spc="-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	</a:t>
            </a:r>
            <a:endParaRPr lang="pl-PL" sz="1463" spc="-1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/>
          <a:srcRect t="3294" b="4644"/>
          <a:stretch/>
        </p:blipFill>
        <p:spPr>
          <a:xfrm>
            <a:off x="8779971" y="5741182"/>
            <a:ext cx="1028375" cy="1023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346</Words>
  <Application>Microsoft Office PowerPoint</Application>
  <PresentationFormat>Papier A4 (210x297 mm)</PresentationFormat>
  <Paragraphs>73</Paragraphs>
  <Slides>15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Bookman Old Style</vt:lpstr>
      <vt:lpstr>Calibri</vt:lpstr>
      <vt:lpstr>Calibri Light</vt:lpstr>
      <vt:lpstr>Cambria</vt:lpstr>
      <vt:lpstr>Century Gothic</vt:lpstr>
      <vt:lpstr>Lato Black</vt:lpstr>
      <vt:lpstr>Lato Heavy</vt:lpstr>
      <vt:lpstr>Lato Semibold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 razy kierujący  w Twojej obecności  przekroczył dozwoloną prędkość?</dc:title>
  <dc:creator>WRD</dc:creator>
  <cp:lastModifiedBy>User</cp:lastModifiedBy>
  <cp:revision>67</cp:revision>
  <cp:lastPrinted>2019-07-02T11:41:32Z</cp:lastPrinted>
  <dcterms:created xsi:type="dcterms:W3CDTF">2019-05-29T11:35:07Z</dcterms:created>
  <dcterms:modified xsi:type="dcterms:W3CDTF">2019-07-17T12:13:46Z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15</vt:i4>
  </property>
</Properties>
</file>